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3" r:id="rId5"/>
    <p:sldId id="1146" r:id="rId6"/>
    <p:sldId id="1148" r:id="rId7"/>
    <p:sldId id="1145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71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1130246"/>
          </a:xfrm>
        </p:spPr>
        <p:txBody>
          <a:bodyPr/>
          <a:lstStyle/>
          <a:p>
            <a:pPr indent="1792288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本文介绍了不同家庭的周末计划及周末活动建议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需要根据每个情况进行配对。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4759" y="2495695"/>
            <a:ext cx="1580007" cy="38557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783" y="1002165"/>
            <a:ext cx="10662847" cy="1130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29815"/>
          </a:xfrm>
        </p:spPr>
        <p:txBody>
          <a:bodyPr/>
          <a:lstStyle/>
          <a:p>
            <a:pPr hangingPunct="0">
              <a:lnSpc>
                <a:spcPct val="114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19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阅读下面材料</a:t>
            </a:r>
            <a:r>
              <a:rPr lang="en-US" altLang="zh-CN" sz="19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19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左栏是五位父母的周末计划</a:t>
            </a:r>
            <a:r>
              <a:rPr lang="en-US" altLang="zh-CN" sz="19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19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右栏是七个周末活动建议</a:t>
            </a:r>
            <a:r>
              <a:rPr lang="en-US" altLang="zh-CN" sz="19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19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从方框中所给的</a:t>
            </a:r>
            <a:r>
              <a:rPr lang="en-US" altLang="zh-CN" sz="19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19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19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19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五个选项中选出正确选项（</a:t>
            </a:r>
            <a:r>
              <a:rPr lang="zh-CN" altLang="zh-CN" sz="19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其中一项是多余选项</a:t>
            </a:r>
            <a:r>
              <a:rPr lang="zh-CN" altLang="zh-CN" sz="19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19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19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将其序号填入第</a:t>
            </a:r>
            <a:r>
              <a:rPr lang="en-US" altLang="zh-CN" sz="19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19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19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19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</a:t>
            </a:r>
            <a:r>
              <a:rPr lang="en-US" altLang="zh-CN" sz="19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19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并回答第</a:t>
            </a:r>
            <a:r>
              <a:rPr lang="en-US" altLang="zh-CN" sz="19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19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小题。</a:t>
            </a:r>
            <a:endParaRPr lang="zh-CN" altLang="zh-CN" sz="1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0948922"/>
              </p:ext>
            </p:extLst>
          </p:nvPr>
        </p:nvGraphicFramePr>
        <p:xfrm>
          <a:off x="360854" y="1520753"/>
          <a:ext cx="11485848" cy="4725612"/>
        </p:xfrm>
        <a:graphic>
          <a:graphicData uri="http://schemas.openxmlformats.org/drawingml/2006/table">
            <a:tbl>
              <a:tblPr firstRow="1" firstCol="1" bandRow="1"/>
              <a:tblGrid>
                <a:gridCol w="4870256">
                  <a:extLst>
                    <a:ext uri="{9D8B030D-6E8A-4147-A177-3AD203B41FA5}">
                      <a16:colId xmlns:a16="http://schemas.microsoft.com/office/drawing/2014/main" val="3940247220"/>
                    </a:ext>
                  </a:extLst>
                </a:gridCol>
                <a:gridCol w="6615592">
                  <a:extLst>
                    <a:ext uri="{9D8B030D-6E8A-4147-A177-3AD203B41FA5}">
                      <a16:colId xmlns:a16="http://schemas.microsoft.com/office/drawing/2014/main" val="3695163550"/>
                    </a:ext>
                  </a:extLst>
                </a:gridCol>
              </a:tblGrid>
              <a:tr h="4725612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14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800" dirty="0"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800" dirty="0">
                          <a:solidFill>
                            <a:srgbClr val="00B0F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1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Clark’s daughter stays indoors a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lot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Clark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is worried and wants to have an outdoor weekend with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her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wants her to know how beautiful the nature is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14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800" spc="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1800" spc="0" baseline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spc="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Take your family on a trip to the </a:t>
                      </a:r>
                      <a:r>
                        <a:rPr lang="en-US" sz="1800" spc="0" baseline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zoo</a:t>
                      </a:r>
                      <a:r>
                        <a:rPr lang="en-US" sz="1800" spc="0" baseline="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spc="0" baseline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Kids</a:t>
                      </a:r>
                      <a:r>
                        <a:rPr lang="en-US" sz="1800" spc="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love to see friendly and cute animals or sit in on a lecture</a:t>
                      </a:r>
                      <a:r>
                        <a:rPr lang="zh-CN" sz="1800" spc="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1800" spc="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讲座</a:t>
                      </a:r>
                      <a:r>
                        <a:rPr lang="zh-CN" sz="1800" spc="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1800" spc="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to learn something new about the animals</a:t>
                      </a:r>
                      <a:r>
                        <a:rPr lang="en-US" sz="1800" spc="0" baseline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800" spc="0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14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If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you live in a large city, chances are you have a science museum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nearby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Take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your kids to 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visit </a:t>
                      </a:r>
                      <a:r>
                        <a:rPr lang="en-US" altLang="zh-CN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</a:t>
                      </a:r>
                      <a:r>
                        <a:rPr lang="en-US" altLang="zh-CN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museum</a:t>
                      </a:r>
                      <a:r>
                        <a:rPr lang="en-US" altLang="zh-CN" sz="1800" dirty="0" err="1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en-US" altLang="zh-CN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sure to catch a lecture or a science show there</a:t>
                      </a:r>
                      <a:r>
                        <a:rPr lang="en-US" altLang="zh-CN" sz="1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altLang="zh-CN" sz="1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14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altLang="zh-CN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altLang="zh-CN" sz="1800" dirty="0" err="1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</a:t>
                      </a:r>
                      <a:r>
                        <a:rPr lang="en-US" altLang="zh-CN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your child’s </a:t>
                      </a:r>
                      <a:r>
                        <a:rPr lang="en-US" altLang="zh-CN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favourite</a:t>
                      </a:r>
                      <a:r>
                        <a:rPr lang="en-US" altLang="zh-CN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singer is in town, take him or her to a show of the </a:t>
                      </a:r>
                      <a:r>
                        <a:rPr lang="en-US" altLang="zh-CN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singer</a:t>
                      </a:r>
                      <a:r>
                        <a:rPr lang="en-US" altLang="zh-CN" sz="1800" dirty="0" err="1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Tickets</a:t>
                      </a:r>
                      <a:r>
                        <a:rPr lang="en-US" altLang="zh-CN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may be hard to come by, but you’re sure to be the Parent of the Year if you are able to do that</a:t>
                      </a:r>
                      <a:r>
                        <a:rPr lang="en-US" altLang="zh-CN" sz="1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altLang="zh-CN" sz="1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14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altLang="zh-CN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en-US" altLang="zh-CN" sz="1800" dirty="0" err="1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Movies</a:t>
                      </a:r>
                      <a:r>
                        <a:rPr lang="en-US" altLang="zh-CN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can be enjoyable, for both parents and children</a:t>
                      </a:r>
                      <a:r>
                        <a:rPr lang="zh-CN" altLang="zh-CN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altLang="zh-CN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Seeing our </a:t>
                      </a:r>
                      <a:r>
                        <a:rPr lang="en-US" altLang="zh-CN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favourite</a:t>
                      </a:r>
                      <a:r>
                        <a:rPr lang="en-US" altLang="zh-CN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stars on the big screen, people can relax, and enjoy some quiet </a:t>
                      </a:r>
                      <a:r>
                        <a:rPr lang="en-US" altLang="zh-CN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en-US" altLang="zh-CN" sz="1800" dirty="0" err="1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Besides</a:t>
                      </a:r>
                      <a:r>
                        <a:rPr lang="en-US" altLang="zh-CN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who can say no to the popcorn</a:t>
                      </a:r>
                      <a:r>
                        <a:rPr lang="zh-CN" altLang="zh-CN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altLang="zh-CN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爆米花</a:t>
                      </a:r>
                      <a:r>
                        <a:rPr lang="zh-CN" altLang="zh-CN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）？</a:t>
                      </a:r>
                    </a:p>
                    <a:p>
                      <a:pPr algn="just" hangingPunct="0">
                        <a:lnSpc>
                          <a:spcPct val="114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altLang="zh-CN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altLang="zh-CN" sz="1800" dirty="0" err="1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Enjoy</a:t>
                      </a:r>
                      <a:r>
                        <a:rPr lang="en-US" altLang="zh-CN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the great outdoors and get some exercise, with a hike along a country </a:t>
                      </a:r>
                      <a:r>
                        <a:rPr lang="en-US" altLang="zh-CN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road</a:t>
                      </a:r>
                      <a:r>
                        <a:rPr lang="en-US" altLang="zh-CN" sz="1800" dirty="0" err="1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Read</a:t>
                      </a:r>
                      <a:r>
                        <a:rPr lang="en-US" altLang="zh-CN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up on the different flowers, trees, and birds, and give your children a nature lesson</a:t>
                      </a:r>
                      <a:r>
                        <a:rPr lang="en-US" altLang="zh-CN" sz="1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altLang="zh-CN" sz="1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6512897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1126654" y="1469736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00" dirty="0"/>
              <a:t>E</a:t>
            </a:r>
            <a:endParaRPr lang="zh-CN" altLang="en-US" sz="1800" dirty="0"/>
          </a:p>
        </p:txBody>
      </p:sp>
      <p:sp>
        <p:nvSpPr>
          <p:cNvPr id="8" name="矩形 7"/>
          <p:cNvSpPr/>
          <p:nvPr/>
        </p:nvSpPr>
        <p:spPr>
          <a:xfrm>
            <a:off x="360854" y="2752933"/>
            <a:ext cx="4870255" cy="3250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14000"/>
              </a:lnSpc>
              <a:spcAft>
                <a:spcPts val="0"/>
              </a:spcAft>
            </a:pPr>
            <a:r>
              <a:rPr lang="en-US" altLang="zh-CN" sz="1800" dirty="0">
                <a:cs typeface="Times New Roman" panose="02020603050405020304" pitchFamily="18" charset="0"/>
              </a:rPr>
              <a:t>[</a:t>
            </a:r>
            <a:r>
              <a:rPr lang="zh-CN" altLang="zh-CN" sz="18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1800" dirty="0">
                <a:cs typeface="Times New Roman" panose="02020603050405020304" pitchFamily="18" charset="0"/>
              </a:rPr>
              <a:t>]</a:t>
            </a:r>
            <a:r>
              <a:rPr lang="zh-CN" altLang="zh-CN" sz="1800" dirty="0">
                <a:cs typeface="Times New Roman" panose="02020603050405020304" pitchFamily="18" charset="0"/>
              </a:rPr>
              <a:t>根据</a:t>
            </a:r>
            <a:r>
              <a:rPr lang="en-US" altLang="zh-CN" sz="1800" dirty="0">
                <a:cs typeface="Times New Roman" panose="02020603050405020304" pitchFamily="18" charset="0"/>
              </a:rPr>
              <a:t>“Clark’s daughter stays indoors a lot. Clark is worried and wants to have an outdoor weekend with her. He wants her to know how beautiful the nature is.”</a:t>
            </a:r>
            <a:r>
              <a:rPr lang="zh-CN" altLang="zh-CN" sz="1800" dirty="0">
                <a:cs typeface="Times New Roman" panose="02020603050405020304" pitchFamily="18" charset="0"/>
              </a:rPr>
              <a:t>（</a:t>
            </a:r>
            <a:r>
              <a:rPr lang="zh-CN" altLang="zh-CN" sz="1800" dirty="0">
                <a:ea typeface="楷体" panose="02010609060101010101" pitchFamily="49" charset="-122"/>
                <a:cs typeface="Times New Roman" panose="02020603050405020304" pitchFamily="18" charset="0"/>
              </a:rPr>
              <a:t>克拉克的女儿经常待在家里。克拉克很担心</a:t>
            </a:r>
            <a:r>
              <a:rPr lang="en-US" altLang="zh-CN" sz="1800" dirty="0"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ea typeface="楷体" panose="02010609060101010101" pitchFamily="49" charset="-122"/>
                <a:cs typeface="Times New Roman" panose="02020603050405020304" pitchFamily="18" charset="0"/>
              </a:rPr>
              <a:t>想和她共度一个户外周末</a:t>
            </a:r>
            <a:r>
              <a:rPr lang="en-US" altLang="zh-CN" sz="1800" dirty="0"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ea typeface="楷体" panose="02010609060101010101" pitchFamily="49" charset="-122"/>
                <a:cs typeface="Times New Roman" panose="02020603050405020304" pitchFamily="18" charset="0"/>
              </a:rPr>
              <a:t>他想让她知道大自然是多么美丽。</a:t>
            </a:r>
            <a:r>
              <a:rPr lang="zh-CN" altLang="zh-CN" sz="1800" dirty="0">
                <a:cs typeface="Times New Roman" panose="02020603050405020304" pitchFamily="18" charset="0"/>
              </a:rPr>
              <a:t>）可知</a:t>
            </a:r>
            <a:r>
              <a:rPr lang="en-US" altLang="zh-CN" sz="1800" dirty="0"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cs typeface="Times New Roman" panose="02020603050405020304" pitchFamily="18" charset="0"/>
              </a:rPr>
              <a:t>克拉克想到户外去</a:t>
            </a:r>
            <a:r>
              <a:rPr lang="en-US" altLang="zh-CN" sz="1800" dirty="0"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cs typeface="Times New Roman" panose="02020603050405020304" pitchFamily="18" charset="0"/>
              </a:rPr>
              <a:t>选项</a:t>
            </a:r>
            <a:r>
              <a:rPr lang="en-US" altLang="zh-CN" sz="1800" dirty="0">
                <a:cs typeface="Times New Roman" panose="02020603050405020304" pitchFamily="18" charset="0"/>
              </a:rPr>
              <a:t>E“</a:t>
            </a:r>
            <a:r>
              <a:rPr lang="zh-CN" altLang="zh-CN" sz="1800" dirty="0">
                <a:cs typeface="Times New Roman" panose="02020603050405020304" pitchFamily="18" charset="0"/>
              </a:rPr>
              <a:t>享受美妙的户外活动</a:t>
            </a:r>
            <a:r>
              <a:rPr lang="en-US" altLang="zh-CN" sz="1800" dirty="0"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cs typeface="Times New Roman" panose="02020603050405020304" pitchFamily="18" charset="0"/>
              </a:rPr>
              <a:t>做些运动</a:t>
            </a:r>
            <a:r>
              <a:rPr lang="en-US" altLang="zh-CN" sz="1800" dirty="0"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cs typeface="Times New Roman" panose="02020603050405020304" pitchFamily="18" charset="0"/>
              </a:rPr>
              <a:t>沿着乡间小路徒步旅行。观察不同的花朵、树木和鸟类</a:t>
            </a:r>
            <a:r>
              <a:rPr lang="en-US" altLang="zh-CN" sz="1800" dirty="0"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cs typeface="Times New Roman" panose="02020603050405020304" pitchFamily="18" charset="0"/>
              </a:rPr>
              <a:t>给你的孩子上一堂自然课。</a:t>
            </a:r>
            <a:r>
              <a:rPr lang="en-US" altLang="zh-CN" sz="1800" dirty="0">
                <a:cs typeface="Times New Roman" panose="02020603050405020304" pitchFamily="18" charset="0"/>
              </a:rPr>
              <a:t>”</a:t>
            </a:r>
            <a:r>
              <a:rPr lang="zh-CN" altLang="zh-CN" sz="1800" dirty="0">
                <a:cs typeface="Times New Roman" panose="02020603050405020304" pitchFamily="18" charset="0"/>
              </a:rPr>
              <a:t>与之相匹配。故选</a:t>
            </a:r>
            <a:r>
              <a:rPr lang="en-US" altLang="zh-CN" sz="1800" dirty="0">
                <a:cs typeface="Times New Roman" panose="02020603050405020304" pitchFamily="18" charset="0"/>
              </a:rPr>
              <a:t>E</a:t>
            </a:r>
            <a:r>
              <a:rPr lang="zh-CN" altLang="zh-CN" sz="1800" dirty="0">
                <a:cs typeface="Times New Roman" panose="02020603050405020304" pitchFamily="18" charset="0"/>
              </a:rPr>
              <a:t>。</a:t>
            </a:r>
            <a:endParaRPr lang="zh-CN" altLang="zh-CN" sz="18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7511282"/>
              </p:ext>
            </p:extLst>
          </p:nvPr>
        </p:nvGraphicFramePr>
        <p:xfrm>
          <a:off x="360854" y="836712"/>
          <a:ext cx="11485848" cy="5400600"/>
        </p:xfrm>
        <a:graphic>
          <a:graphicData uri="http://schemas.openxmlformats.org/drawingml/2006/table">
            <a:tbl>
              <a:tblPr firstRow="1" firstCol="1" bandRow="1"/>
              <a:tblGrid>
                <a:gridCol w="4798248">
                  <a:extLst>
                    <a:ext uri="{9D8B030D-6E8A-4147-A177-3AD203B41FA5}">
                      <a16:colId xmlns:a16="http://schemas.microsoft.com/office/drawing/2014/main" val="3940247220"/>
                    </a:ext>
                  </a:extLst>
                </a:gridCol>
                <a:gridCol w="6687600">
                  <a:extLst>
                    <a:ext uri="{9D8B030D-6E8A-4147-A177-3AD203B41FA5}">
                      <a16:colId xmlns:a16="http://schemas.microsoft.com/office/drawing/2014/main" val="3695163550"/>
                    </a:ext>
                  </a:extLst>
                </a:gridCol>
              </a:tblGrid>
              <a:tr h="540060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130800" algn="l"/>
                        </a:tabLst>
                        <a:defRPr/>
                      </a:pPr>
                      <a:r>
                        <a:rPr kumimoji="0" lang="en-US" altLang="zh-CN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kumimoji="0" lang="en-US" altLang="zh-CN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zh-CN" altLang="en-US" sz="2000" b="0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</a:t>
                      </a:r>
                      <a:r>
                        <a:rPr kumimoji="0" lang="en-US" altLang="zh-CN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Laura and her children are busy these </a:t>
                      </a:r>
                      <a:r>
                        <a:rPr kumimoji="0" lang="en-US" altLang="zh-CN" sz="20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days</a:t>
                      </a:r>
                      <a:r>
                        <a:rPr kumimoji="0" lang="en-US" altLang="zh-CN" sz="20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20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</a:t>
                      </a:r>
                      <a:r>
                        <a:rPr kumimoji="0" lang="en-US" altLang="zh-CN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work or study day and </a:t>
                      </a:r>
                      <a:r>
                        <a:rPr kumimoji="0" lang="en-US" altLang="zh-CN" sz="20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night</a:t>
                      </a:r>
                      <a:r>
                        <a:rPr kumimoji="0" lang="en-US" altLang="zh-CN" sz="20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20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During</a:t>
                      </a:r>
                      <a:r>
                        <a:rPr kumimoji="0" lang="en-US" altLang="zh-CN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the weekend, they just want to sit back and enjoy some quiet time</a:t>
                      </a:r>
                      <a:r>
                        <a:rPr kumimoji="0" lang="en-US" altLang="zh-CN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kumimoji="0" lang="zh-CN" alt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Take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your family on a trip to the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zoo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Kids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love to see friendly and cute animals or sit in on a lecture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讲座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to learn something new about the animals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If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you live in a large city, chances are you have a science museum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nearby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Take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your kids to 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visit </a:t>
                      </a:r>
                      <a:r>
                        <a:rPr lang="en-US" alt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</a:t>
                      </a: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museum</a:t>
                      </a: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en-US" alt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sure to catch a lecture or a science show there</a:t>
                      </a:r>
                      <a:r>
                        <a:rPr lang="en-US" altLang="zh-CN" sz="20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altLang="zh-CN" sz="20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</a:t>
                      </a:r>
                      <a:r>
                        <a:rPr lang="en-US" alt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your child’s </a:t>
                      </a: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favourite</a:t>
                      </a:r>
                      <a:r>
                        <a:rPr lang="en-US" alt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singer is in town, take him or </a:t>
                      </a:r>
                      <a:r>
                        <a:rPr lang="en-US" altLang="zh-CN" sz="2000" spc="-1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her to a show of the </a:t>
                      </a:r>
                      <a:r>
                        <a:rPr lang="en-US" altLang="zh-CN" sz="2000" spc="-100" baseline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singer</a:t>
                      </a:r>
                      <a:r>
                        <a:rPr lang="en-US" altLang="zh-CN" sz="2000" spc="-100" baseline="0" dirty="0" err="1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000" spc="-100" baseline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Tickets</a:t>
                      </a:r>
                      <a:r>
                        <a:rPr lang="en-US" altLang="zh-CN" sz="2000" spc="-1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may be hard to come by, but you’re sure to be the Parent of the Year if you are able to do that</a:t>
                      </a:r>
                      <a:r>
                        <a:rPr lang="en-US" altLang="zh-CN" sz="2000" spc="-100" baseline="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altLang="zh-CN" sz="2000" spc="-100" baseline="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Movies</a:t>
                      </a:r>
                      <a:r>
                        <a:rPr lang="en-US" alt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can be enjoyable, for both parents and children</a:t>
                      </a:r>
                      <a:r>
                        <a:rPr lang="zh-CN" alt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alt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Seeing our </a:t>
                      </a: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favourite</a:t>
                      </a:r>
                      <a:r>
                        <a:rPr lang="en-US" alt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stars on the big screen, people can relax, and enjoy some quiet </a:t>
                      </a: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Besides</a:t>
                      </a:r>
                      <a:r>
                        <a:rPr lang="en-US" alt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who can say no to the popcorn</a:t>
                      </a:r>
                      <a:r>
                        <a:rPr lang="zh-CN" alt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alt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爆米花</a:t>
                      </a:r>
                      <a:r>
                        <a:rPr lang="zh-CN" alt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）？</a:t>
                      </a:r>
                    </a:p>
                    <a:p>
                      <a:pPr algn="just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Enjoy</a:t>
                      </a:r>
                      <a:r>
                        <a:rPr lang="en-US" alt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the great outdoors and get some exercise, with a hike along a country </a:t>
                      </a: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road</a:t>
                      </a: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Read</a:t>
                      </a:r>
                      <a:r>
                        <a:rPr lang="en-US" alt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up on the different flowers, trees, and birds, and give your children a nature lesson</a:t>
                      </a:r>
                      <a:r>
                        <a:rPr lang="en-US" altLang="zh-CN" sz="20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altLang="zh-CN" sz="20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6512897"/>
                  </a:ext>
                </a:extLst>
              </a:tr>
            </a:tbl>
          </a:graphicData>
        </a:graphic>
      </p:graphicFrame>
      <p:sp>
        <p:nvSpPr>
          <p:cNvPr id="9" name="矩形 8"/>
          <p:cNvSpPr/>
          <p:nvPr/>
        </p:nvSpPr>
        <p:spPr>
          <a:xfrm>
            <a:off x="982638" y="782810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D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360855" y="2132856"/>
            <a:ext cx="479824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  <a:spcAft>
                <a:spcPts val="0"/>
              </a:spcAft>
            </a:pPr>
            <a:r>
              <a:rPr lang="en-US" altLang="zh-CN" sz="2000" dirty="0">
                <a:cs typeface="Times New Roman" panose="02020603050405020304" pitchFamily="18" charset="0"/>
              </a:rPr>
              <a:t>[</a:t>
            </a:r>
            <a:r>
              <a:rPr lang="zh-CN" altLang="zh-CN" sz="20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dirty="0">
                <a:cs typeface="Times New Roman" panose="02020603050405020304" pitchFamily="18" charset="0"/>
              </a:rPr>
              <a:t>]</a:t>
            </a:r>
            <a:r>
              <a:rPr lang="zh-CN" altLang="zh-CN" sz="2000" dirty="0">
                <a:cs typeface="Times New Roman" panose="02020603050405020304" pitchFamily="18" charset="0"/>
              </a:rPr>
              <a:t>根据</a:t>
            </a:r>
            <a:r>
              <a:rPr lang="en-US" altLang="zh-CN" sz="2000" dirty="0">
                <a:cs typeface="Times New Roman" panose="02020603050405020304" pitchFamily="18" charset="0"/>
              </a:rPr>
              <a:t>“Laura and her children are busy these days. They work or study day and night. During the </a:t>
            </a:r>
            <a:r>
              <a:rPr lang="en-US" altLang="zh-CN" sz="2000" dirty="0" err="1">
                <a:cs typeface="Times New Roman" panose="02020603050405020304" pitchFamily="18" charset="0"/>
              </a:rPr>
              <a:t>weekend,they</a:t>
            </a:r>
            <a:r>
              <a:rPr lang="en-US" altLang="zh-CN" sz="2000" dirty="0">
                <a:cs typeface="Times New Roman" panose="02020603050405020304" pitchFamily="18" charset="0"/>
              </a:rPr>
              <a:t> just want to sit back and enjoy some quiet time.”</a:t>
            </a:r>
            <a:r>
              <a:rPr lang="zh-CN" altLang="zh-CN" sz="2000" dirty="0"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ea typeface="楷体" panose="02010609060101010101" pitchFamily="49" charset="-122"/>
                <a:cs typeface="Times New Roman" panose="02020603050405020304" pitchFamily="18" charset="0"/>
              </a:rPr>
              <a:t>劳拉和她的孩子们这些天很忙</a:t>
            </a:r>
            <a:r>
              <a:rPr lang="en-US" altLang="zh-CN" sz="2000" dirty="0"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ea typeface="楷体" panose="02010609060101010101" pitchFamily="49" charset="-122"/>
                <a:cs typeface="Times New Roman" panose="02020603050405020304" pitchFamily="18" charset="0"/>
              </a:rPr>
              <a:t>他们夜以继日地工作或学习</a:t>
            </a:r>
            <a:r>
              <a:rPr lang="en-US" altLang="zh-CN" sz="2000" dirty="0"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ea typeface="楷体" panose="02010609060101010101" pitchFamily="49" charset="-122"/>
                <a:cs typeface="Times New Roman" panose="02020603050405020304" pitchFamily="18" charset="0"/>
              </a:rPr>
              <a:t>周末的时候</a:t>
            </a:r>
            <a:r>
              <a:rPr lang="en-US" altLang="zh-CN" sz="2000" dirty="0"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ea typeface="楷体" panose="02010609060101010101" pitchFamily="49" charset="-122"/>
                <a:cs typeface="Times New Roman" panose="02020603050405020304" pitchFamily="18" charset="0"/>
              </a:rPr>
              <a:t>他们只想坐下来享受安静的时光。</a:t>
            </a:r>
            <a:r>
              <a:rPr lang="zh-CN" altLang="zh-CN" sz="2000" dirty="0">
                <a:cs typeface="Times New Roman" panose="02020603050405020304" pitchFamily="18" charset="0"/>
              </a:rPr>
              <a:t>）可知</a:t>
            </a:r>
            <a:r>
              <a:rPr lang="en-US" altLang="zh-CN" sz="2000" dirty="0"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cs typeface="Times New Roman" panose="02020603050405020304" pitchFamily="18" charset="0"/>
              </a:rPr>
              <a:t>劳拉想享受安静的时光</a:t>
            </a:r>
            <a:r>
              <a:rPr lang="en-US" altLang="zh-CN" sz="2000" dirty="0"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cs typeface="Times New Roman" panose="02020603050405020304" pitchFamily="18" charset="0"/>
              </a:rPr>
              <a:t>选项</a:t>
            </a:r>
            <a:r>
              <a:rPr lang="en-US" altLang="zh-CN" sz="2000" dirty="0">
                <a:cs typeface="Times New Roman" panose="02020603050405020304" pitchFamily="18" charset="0"/>
              </a:rPr>
              <a:t>D“</a:t>
            </a:r>
            <a:r>
              <a:rPr lang="zh-CN" altLang="zh-CN" sz="2000" dirty="0">
                <a:cs typeface="Times New Roman" panose="02020603050405020304" pitchFamily="18" charset="0"/>
              </a:rPr>
              <a:t>对父母和孩子来说电影可以是愉快的！看到我们最喜欢的明星出现在大屏幕上</a:t>
            </a:r>
            <a:r>
              <a:rPr lang="en-US" altLang="zh-CN" sz="2000" dirty="0"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cs typeface="Times New Roman" panose="02020603050405020304" pitchFamily="18" charset="0"/>
              </a:rPr>
              <a:t>人们可以放松</a:t>
            </a:r>
            <a:r>
              <a:rPr lang="en-US" altLang="zh-CN" sz="2000" dirty="0"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cs typeface="Times New Roman" panose="02020603050405020304" pitchFamily="18" charset="0"/>
              </a:rPr>
              <a:t>享受一些安静的时间。再说了</a:t>
            </a:r>
            <a:r>
              <a:rPr lang="en-US" altLang="zh-CN" sz="2000" dirty="0"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cs typeface="Times New Roman" panose="02020603050405020304" pitchFamily="18" charset="0"/>
              </a:rPr>
              <a:t>谁能拒绝爆米花呢？</a:t>
            </a:r>
            <a:r>
              <a:rPr lang="en-US" altLang="zh-CN" sz="2000" dirty="0">
                <a:cs typeface="Times New Roman" panose="02020603050405020304" pitchFamily="18" charset="0"/>
              </a:rPr>
              <a:t>”</a:t>
            </a:r>
            <a:r>
              <a:rPr lang="zh-CN" altLang="zh-CN" sz="2000" dirty="0">
                <a:cs typeface="Times New Roman" panose="02020603050405020304" pitchFamily="18" charset="0"/>
              </a:rPr>
              <a:t>与之相匹配。故选</a:t>
            </a:r>
            <a:r>
              <a:rPr lang="en-US" altLang="zh-CN" sz="2000" dirty="0">
                <a:cs typeface="Times New Roman" panose="02020603050405020304" pitchFamily="18" charset="0"/>
              </a:rPr>
              <a:t>D</a:t>
            </a:r>
            <a:r>
              <a:rPr lang="zh-CN" altLang="zh-CN" sz="20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6892430"/>
              </p:ext>
            </p:extLst>
          </p:nvPr>
        </p:nvGraphicFramePr>
        <p:xfrm>
          <a:off x="360854" y="836712"/>
          <a:ext cx="11485848" cy="5472608"/>
        </p:xfrm>
        <a:graphic>
          <a:graphicData uri="http://schemas.openxmlformats.org/drawingml/2006/table">
            <a:tbl>
              <a:tblPr firstRow="1" firstCol="1" bandRow="1"/>
              <a:tblGrid>
                <a:gridCol w="4510216">
                  <a:extLst>
                    <a:ext uri="{9D8B030D-6E8A-4147-A177-3AD203B41FA5}">
                      <a16:colId xmlns:a16="http://schemas.microsoft.com/office/drawing/2014/main" val="3940247220"/>
                    </a:ext>
                  </a:extLst>
                </a:gridCol>
                <a:gridCol w="6975632">
                  <a:extLst>
                    <a:ext uri="{9D8B030D-6E8A-4147-A177-3AD203B41FA5}">
                      <a16:colId xmlns:a16="http://schemas.microsoft.com/office/drawing/2014/main" val="3695163550"/>
                    </a:ext>
                  </a:extLst>
                </a:gridCol>
              </a:tblGrid>
              <a:tr h="5472608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130800" algn="l"/>
                        </a:tabLst>
                        <a:defRPr/>
                      </a:pPr>
                      <a:r>
                        <a:rPr kumimoji="0" lang="en-US" altLang="zh-CN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kumimoji="0" lang="en-US" altLang="zh-CN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zh-CN" altLang="en-US" sz="2000" b="0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</a:t>
                      </a:r>
                      <a:r>
                        <a:rPr kumimoji="0" lang="en-US" altLang="zh-CN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Jill’s son asks her to help him with this weekend’s science homework but she knows nothing about </a:t>
                      </a:r>
                      <a:r>
                        <a:rPr kumimoji="0" lang="en-US" altLang="zh-CN" sz="20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kumimoji="0" lang="en-US" altLang="zh-CN" sz="20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20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She</a:t>
                      </a:r>
                      <a:r>
                        <a:rPr kumimoji="0" lang="en-US" altLang="zh-CN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plans to find a place for him to learn some science</a:t>
                      </a:r>
                      <a:r>
                        <a:rPr kumimoji="0" lang="en-US" altLang="zh-CN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kumimoji="0" lang="zh-CN" altLang="en-US" sz="2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Take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your family on a trip to the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zoo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Kids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love to see friendly and cute animals or sit in on a lecture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讲座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to learn something new about the animals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If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you live in a large city, chances are you have a science museum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nearby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Take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your kids to 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visit </a:t>
                      </a:r>
                      <a:r>
                        <a:rPr lang="en-US" alt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</a:t>
                      </a: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museum</a:t>
                      </a: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en-US" alt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sure to catch a lecture or a science show there</a:t>
                      </a:r>
                      <a:r>
                        <a:rPr lang="en-US" altLang="zh-CN" sz="20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altLang="zh-CN" sz="20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</a:t>
                      </a:r>
                      <a:r>
                        <a:rPr lang="en-US" alt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your child’s </a:t>
                      </a: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favourite</a:t>
                      </a:r>
                      <a:r>
                        <a:rPr lang="en-US" alt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singer is in town, take him or her to a show of the </a:t>
                      </a: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singer</a:t>
                      </a: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Tickets</a:t>
                      </a:r>
                      <a:r>
                        <a:rPr lang="en-US" alt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may be hard to come by, but you’re sure to be the Parent of the Year if you are able to do that</a:t>
                      </a:r>
                      <a:r>
                        <a:rPr lang="en-US" altLang="zh-CN" sz="20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altLang="zh-CN" sz="20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Movies</a:t>
                      </a:r>
                      <a:r>
                        <a:rPr lang="en-US" alt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can be enjoyable, for both parents and children</a:t>
                      </a:r>
                      <a:r>
                        <a:rPr lang="zh-CN" alt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alt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Seeing our </a:t>
                      </a: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favourite</a:t>
                      </a:r>
                      <a:r>
                        <a:rPr lang="en-US" alt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stars on the big screen, people can relax, and enjoy some quiet </a:t>
                      </a: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Besides</a:t>
                      </a:r>
                      <a:r>
                        <a:rPr lang="en-US" alt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who can say no to the popcorn</a:t>
                      </a:r>
                      <a:r>
                        <a:rPr lang="zh-CN" alt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alt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爆米花</a:t>
                      </a:r>
                      <a:r>
                        <a:rPr lang="zh-CN" alt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）？</a:t>
                      </a:r>
                    </a:p>
                    <a:p>
                      <a:pPr algn="just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Enjoy</a:t>
                      </a:r>
                      <a:r>
                        <a:rPr lang="en-US" alt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the great outdoors and get some exercise, with a hike along a country </a:t>
                      </a: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road</a:t>
                      </a: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Read</a:t>
                      </a:r>
                      <a:r>
                        <a:rPr lang="en-US" alt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up on the different flowers, trees, and birds, and give your children a nature lesson</a:t>
                      </a:r>
                      <a:r>
                        <a:rPr lang="en-US" altLang="zh-CN" sz="20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altLang="zh-CN" sz="20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6512897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982638" y="800500"/>
            <a:ext cx="356188" cy="406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000" dirty="0"/>
              <a:t>B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60855" y="2178121"/>
            <a:ext cx="451021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10000"/>
              </a:lnSpc>
              <a:spcAft>
                <a:spcPts val="0"/>
              </a:spcAft>
            </a:pPr>
            <a:r>
              <a:rPr lang="en-US" altLang="zh-CN" sz="2000" spc="-100" dirty="0">
                <a:cs typeface="Times New Roman" panose="02020603050405020304" pitchFamily="18" charset="0"/>
              </a:rPr>
              <a:t>[</a:t>
            </a:r>
            <a:r>
              <a:rPr lang="zh-CN" altLang="zh-CN" sz="2000" spc="-1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spc="-100" dirty="0">
                <a:cs typeface="Times New Roman" panose="02020603050405020304" pitchFamily="18" charset="0"/>
              </a:rPr>
              <a:t>]</a:t>
            </a:r>
            <a:r>
              <a:rPr lang="zh-CN" altLang="zh-CN" sz="2000" spc="-100" dirty="0">
                <a:cs typeface="Times New Roman" panose="02020603050405020304" pitchFamily="18" charset="0"/>
              </a:rPr>
              <a:t>根据</a:t>
            </a:r>
            <a:r>
              <a:rPr lang="en-US" altLang="zh-CN" sz="2000" spc="-100" dirty="0">
                <a:cs typeface="Times New Roman" panose="02020603050405020304" pitchFamily="18" charset="0"/>
              </a:rPr>
              <a:t>“Jill’s son asks her to help him with this weekend’s science homework but she knows nothing about it. She plans to find a place for him to learn some science.”</a:t>
            </a:r>
            <a:r>
              <a:rPr lang="zh-CN" altLang="zh-CN" sz="2000" dirty="0"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ea typeface="楷体" panose="02010609060101010101" pitchFamily="49" charset="-122"/>
                <a:cs typeface="Times New Roman" panose="02020603050405020304" pitchFamily="18" charset="0"/>
              </a:rPr>
              <a:t>吉尔的儿子请她帮他做这个周末的科学作业</a:t>
            </a:r>
            <a:r>
              <a:rPr lang="en-US" altLang="zh-CN" sz="2000" dirty="0"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ea typeface="楷体" panose="02010609060101010101" pitchFamily="49" charset="-122"/>
                <a:cs typeface="Times New Roman" panose="02020603050405020304" pitchFamily="18" charset="0"/>
              </a:rPr>
              <a:t>但她对此一无所知</a:t>
            </a:r>
            <a:r>
              <a:rPr lang="en-US" altLang="zh-CN" sz="2000" dirty="0"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ea typeface="楷体" panose="02010609060101010101" pitchFamily="49" charset="-122"/>
                <a:cs typeface="Times New Roman" panose="02020603050405020304" pitchFamily="18" charset="0"/>
              </a:rPr>
              <a:t>她打算给他找个地方学点科学。</a:t>
            </a:r>
            <a:r>
              <a:rPr lang="zh-CN" altLang="zh-CN" sz="2000" dirty="0">
                <a:cs typeface="Times New Roman" panose="02020603050405020304" pitchFamily="18" charset="0"/>
              </a:rPr>
              <a:t>）可知</a:t>
            </a:r>
            <a:r>
              <a:rPr lang="en-US" altLang="zh-CN" sz="2000" dirty="0"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cs typeface="Times New Roman" panose="02020603050405020304" pitchFamily="18" charset="0"/>
              </a:rPr>
              <a:t>吉尔想找个地方学点科学</a:t>
            </a:r>
            <a:r>
              <a:rPr lang="en-US" altLang="zh-CN" sz="2000" dirty="0"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cs typeface="Times New Roman" panose="02020603050405020304" pitchFamily="18" charset="0"/>
              </a:rPr>
              <a:t>选项</a:t>
            </a:r>
            <a:r>
              <a:rPr lang="en-US" altLang="zh-CN" sz="2000" dirty="0">
                <a:cs typeface="Times New Roman" panose="02020603050405020304" pitchFamily="18" charset="0"/>
              </a:rPr>
              <a:t>B </a:t>
            </a:r>
            <a:r>
              <a:rPr lang="en-US" altLang="zh-CN" sz="20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dirty="0">
                <a:cs typeface="Times New Roman" panose="02020603050405020304" pitchFamily="18" charset="0"/>
              </a:rPr>
              <a:t>如果你住在大城市</a:t>
            </a:r>
            <a:r>
              <a:rPr lang="en-US" altLang="zh-CN" sz="2000" dirty="0"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cs typeface="Times New Roman" panose="02020603050405020304" pitchFamily="18" charset="0"/>
              </a:rPr>
              <a:t>很可能附近就有一个科学博物馆。带你的孩子去参观博物馆。一定要在那里听讲座或看科学秀。</a:t>
            </a:r>
            <a:r>
              <a:rPr lang="en-US" altLang="zh-CN" sz="20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dirty="0">
                <a:cs typeface="Times New Roman" panose="02020603050405020304" pitchFamily="18" charset="0"/>
              </a:rPr>
              <a:t>与之相匹配。故选</a:t>
            </a:r>
            <a:r>
              <a:rPr lang="en-US" altLang="zh-CN" sz="2000" dirty="0">
                <a:cs typeface="Times New Roman" panose="02020603050405020304" pitchFamily="18" charset="0"/>
              </a:rPr>
              <a:t>B</a:t>
            </a:r>
            <a:r>
              <a:rPr lang="zh-CN" altLang="zh-CN" sz="20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3890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3231973"/>
              </p:ext>
            </p:extLst>
          </p:nvPr>
        </p:nvGraphicFramePr>
        <p:xfrm>
          <a:off x="360854" y="836712"/>
          <a:ext cx="11485848" cy="5364480"/>
        </p:xfrm>
        <a:graphic>
          <a:graphicData uri="http://schemas.openxmlformats.org/drawingml/2006/table">
            <a:tbl>
              <a:tblPr firstRow="1" firstCol="1" bandRow="1"/>
              <a:tblGrid>
                <a:gridCol w="4582224">
                  <a:extLst>
                    <a:ext uri="{9D8B030D-6E8A-4147-A177-3AD203B41FA5}">
                      <a16:colId xmlns:a16="http://schemas.microsoft.com/office/drawing/2014/main" val="3940247220"/>
                    </a:ext>
                  </a:extLst>
                </a:gridCol>
                <a:gridCol w="6903624">
                  <a:extLst>
                    <a:ext uri="{9D8B030D-6E8A-4147-A177-3AD203B41FA5}">
                      <a16:colId xmlns:a16="http://schemas.microsoft.com/office/drawing/2014/main" val="369516355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130800" algn="l"/>
                        </a:tabLst>
                        <a:defRPr/>
                      </a:pPr>
                      <a:r>
                        <a:rPr kumimoji="0" lang="en-US" altLang="zh-CN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kumimoji="0" lang="en-US" altLang="zh-CN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zh-CN" altLang="en-US" sz="2000" b="0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</a:t>
                      </a:r>
                      <a:r>
                        <a:rPr kumimoji="0" lang="en-US" altLang="zh-CN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Peter wants to go bike riding this </a:t>
                      </a:r>
                      <a:r>
                        <a:rPr kumimoji="0" lang="en-US" altLang="zh-CN" sz="20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weekend</a:t>
                      </a:r>
                      <a:r>
                        <a:rPr kumimoji="0" lang="en-US" altLang="zh-CN" sz="20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20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But</a:t>
                      </a:r>
                      <a:r>
                        <a:rPr kumimoji="0" lang="en-US" altLang="zh-CN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his child </a:t>
                      </a:r>
                      <a:r>
                        <a:rPr kumimoji="0" lang="en-US" altLang="zh-CN" sz="2000" b="0" i="0" u="none" strike="noStrike" kern="1200" cap="none" spc="-10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needs to write a diary about </a:t>
                      </a:r>
                      <a:r>
                        <a:rPr kumimoji="0" lang="en-US" altLang="zh-CN" sz="20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animals</a:t>
                      </a:r>
                      <a:r>
                        <a:rPr kumimoji="0" lang="en-US" altLang="zh-CN" sz="20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20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</a:t>
                      </a:r>
                      <a:r>
                        <a:rPr kumimoji="0" lang="en-US" altLang="zh-CN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has to change his plan and help him</a:t>
                      </a:r>
                      <a:r>
                        <a:rPr kumimoji="0" lang="en-US" altLang="zh-CN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kumimoji="0" lang="zh-CN" alt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Take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your family on a trip to the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zoo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Kids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love to see friendly and cute animals or sit in on a lecture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讲座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to learn something new about the animals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If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you live in a large city, chances are you have a science museum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nearby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Take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your kids to 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visit </a:t>
                      </a:r>
                      <a:r>
                        <a:rPr lang="en-US" alt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</a:t>
                      </a: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museum</a:t>
                      </a: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en-US" alt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sure to catch a lecture or a science show there</a:t>
                      </a:r>
                      <a:r>
                        <a:rPr lang="en-US" altLang="zh-CN" sz="20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altLang="zh-CN" sz="20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</a:t>
                      </a:r>
                      <a:r>
                        <a:rPr lang="en-US" alt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your child’s </a:t>
                      </a: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favourite</a:t>
                      </a:r>
                      <a:r>
                        <a:rPr lang="en-US" alt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singer is in town, take him or her to a show of the </a:t>
                      </a: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singer</a:t>
                      </a: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Tickets</a:t>
                      </a:r>
                      <a:r>
                        <a:rPr lang="en-US" alt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may be hard to come by, but you’re sure to be the Parent of the Year if you are able to do that</a:t>
                      </a:r>
                      <a:r>
                        <a:rPr lang="en-US" altLang="zh-CN" sz="20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altLang="zh-CN" sz="20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Movies</a:t>
                      </a:r>
                      <a:r>
                        <a:rPr lang="en-US" alt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can be enjoyable, for both parents and children</a:t>
                      </a:r>
                      <a:r>
                        <a:rPr lang="zh-CN" alt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alt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Seeing our </a:t>
                      </a: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favourite</a:t>
                      </a:r>
                      <a:r>
                        <a:rPr lang="en-US" alt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stars on the big screen, people can relax, and enjoy some quiet </a:t>
                      </a: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Besides</a:t>
                      </a:r>
                      <a:r>
                        <a:rPr lang="en-US" alt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who can say no to the popcorn</a:t>
                      </a:r>
                      <a:r>
                        <a:rPr lang="zh-CN" alt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alt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爆米花</a:t>
                      </a:r>
                      <a:r>
                        <a:rPr lang="zh-CN" alt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）？</a:t>
                      </a:r>
                    </a:p>
                    <a:p>
                      <a:pPr algn="just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Enjoy</a:t>
                      </a:r>
                      <a:r>
                        <a:rPr lang="en-US" alt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the great outdoors and get some exercise, with a hike along a country </a:t>
                      </a: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road</a:t>
                      </a: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0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Read</a:t>
                      </a:r>
                      <a:r>
                        <a:rPr lang="en-US" alt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up on the different flowers, trees, and birds, and give your children a nature lesson</a:t>
                      </a:r>
                      <a:r>
                        <a:rPr lang="en-US" altLang="zh-CN" sz="20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altLang="zh-CN" sz="20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6512897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982638" y="791863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A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60855" y="2189171"/>
            <a:ext cx="4582224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10000"/>
              </a:lnSpc>
              <a:spcAft>
                <a:spcPts val="0"/>
              </a:spcAft>
            </a:pPr>
            <a:r>
              <a:rPr lang="en-US" altLang="zh-CN" sz="2000" dirty="0">
                <a:cs typeface="Times New Roman" panose="02020603050405020304" pitchFamily="18" charset="0"/>
              </a:rPr>
              <a:t>[</a:t>
            </a:r>
            <a:r>
              <a:rPr lang="zh-CN" altLang="zh-CN" sz="20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dirty="0">
                <a:cs typeface="Times New Roman" panose="02020603050405020304" pitchFamily="18" charset="0"/>
              </a:rPr>
              <a:t>]</a:t>
            </a:r>
            <a:r>
              <a:rPr lang="zh-CN" altLang="zh-CN" sz="2000" dirty="0">
                <a:cs typeface="Times New Roman" panose="02020603050405020304" pitchFamily="18" charset="0"/>
              </a:rPr>
              <a:t>根据</a:t>
            </a:r>
            <a:r>
              <a:rPr lang="en-US" altLang="zh-CN" sz="2000" dirty="0">
                <a:cs typeface="Times New Roman" panose="02020603050405020304" pitchFamily="18" charset="0"/>
              </a:rPr>
              <a:t>“Peter wants to go bike riding this weekend. But his child needs to write a diary about animals. He has to change his plan and help him.”</a:t>
            </a:r>
            <a:r>
              <a:rPr lang="zh-CN" altLang="zh-CN" sz="2000" dirty="0"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ea typeface="楷体" panose="02010609060101010101" pitchFamily="49" charset="-122"/>
                <a:cs typeface="Times New Roman" panose="02020603050405020304" pitchFamily="18" charset="0"/>
              </a:rPr>
              <a:t>彼得这个周末想去骑自行车</a:t>
            </a:r>
            <a:r>
              <a:rPr lang="en-US" altLang="zh-CN" sz="2000" dirty="0"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ea typeface="楷体" panose="02010609060101010101" pitchFamily="49" charset="-122"/>
                <a:cs typeface="Times New Roman" panose="02020603050405020304" pitchFamily="18" charset="0"/>
              </a:rPr>
              <a:t>但是他的孩子需要写一篇关于动物的日记</a:t>
            </a:r>
            <a:r>
              <a:rPr lang="en-US" altLang="zh-CN" sz="2000" dirty="0"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ea typeface="楷体" panose="02010609060101010101" pitchFamily="49" charset="-122"/>
                <a:cs typeface="Times New Roman" panose="02020603050405020304" pitchFamily="18" charset="0"/>
              </a:rPr>
              <a:t>他必须改变计划</a:t>
            </a:r>
            <a:r>
              <a:rPr lang="en-US" altLang="zh-CN" sz="2000" dirty="0"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ea typeface="楷体" panose="02010609060101010101" pitchFamily="49" charset="-122"/>
                <a:cs typeface="Times New Roman" panose="02020603050405020304" pitchFamily="18" charset="0"/>
              </a:rPr>
              <a:t>帮助他。</a:t>
            </a:r>
            <a:r>
              <a:rPr lang="zh-CN" altLang="zh-CN" sz="2000" dirty="0">
                <a:cs typeface="Times New Roman" panose="02020603050405020304" pitchFamily="18" charset="0"/>
              </a:rPr>
              <a:t>）可知</a:t>
            </a:r>
            <a:r>
              <a:rPr lang="en-US" altLang="zh-CN" sz="2000" dirty="0"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cs typeface="Times New Roman" panose="02020603050405020304" pitchFamily="18" charset="0"/>
              </a:rPr>
              <a:t>彼得得帮助孩子了解动物</a:t>
            </a:r>
            <a:r>
              <a:rPr lang="en-US" altLang="zh-CN" sz="2000" dirty="0"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cs typeface="Times New Roman" panose="02020603050405020304" pitchFamily="18" charset="0"/>
              </a:rPr>
              <a:t>选项</a:t>
            </a:r>
            <a:r>
              <a:rPr lang="en-US" altLang="zh-CN" sz="2000" dirty="0">
                <a:cs typeface="Times New Roman" panose="02020603050405020304" pitchFamily="18" charset="0"/>
              </a:rPr>
              <a:t>A“</a:t>
            </a:r>
            <a:r>
              <a:rPr lang="zh-CN" altLang="zh-CN" sz="2000" dirty="0">
                <a:cs typeface="Times New Roman" panose="02020603050405020304" pitchFamily="18" charset="0"/>
              </a:rPr>
              <a:t>带你的家人去动物园旅行。孩子们喜欢看友好可爱的动物</a:t>
            </a:r>
            <a:r>
              <a:rPr lang="en-US" altLang="zh-CN" sz="2000" dirty="0"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cs typeface="Times New Roman" panose="02020603050405020304" pitchFamily="18" charset="0"/>
              </a:rPr>
              <a:t>或者听一场关于动物的新发现的讲座。</a:t>
            </a:r>
            <a:r>
              <a:rPr lang="en-US" altLang="zh-CN" sz="2000" dirty="0">
                <a:cs typeface="Times New Roman" panose="02020603050405020304" pitchFamily="18" charset="0"/>
              </a:rPr>
              <a:t>”</a:t>
            </a:r>
            <a:r>
              <a:rPr lang="zh-CN" altLang="zh-CN" sz="2000" dirty="0">
                <a:cs typeface="Times New Roman" panose="02020603050405020304" pitchFamily="18" charset="0"/>
              </a:rPr>
              <a:t>与之相匹配。故选</a:t>
            </a:r>
            <a:r>
              <a:rPr lang="en-US" altLang="zh-CN" sz="2000" dirty="0">
                <a:cs typeface="Times New Roman" panose="02020603050405020304" pitchFamily="18" charset="0"/>
              </a:rPr>
              <a:t>A</a:t>
            </a:r>
            <a:r>
              <a:rPr lang="zh-CN" altLang="zh-CN" sz="20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8991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activities would you like to do with your family at weekends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Write down one of them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不超过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</a:t>
            </a: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6574" y="1772816"/>
            <a:ext cx="113772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I’d like to ride a bike with my family. Because I can enjoy the beautiful things along the road.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言之有理即可。</a:t>
            </a:r>
            <a:r>
              <a:rPr lang="zh-CN" altLang="zh-CN" sz="2400" dirty="0">
                <a:cs typeface="Times New Roman" panose="02020603050405020304" pitchFamily="18" charset="0"/>
              </a:rPr>
              <a:t>）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78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449</TotalTime>
  <Words>1345</Words>
  <Application>Microsoft Office PowerPoint</Application>
  <PresentationFormat>自定义</PresentationFormat>
  <Paragraphs>40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472</cp:revision>
  <dcterms:created xsi:type="dcterms:W3CDTF">2020-11-06T05:24:00Z</dcterms:created>
  <dcterms:modified xsi:type="dcterms:W3CDTF">2025-09-17T11:27:25Z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